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Sora Light" panose="020B0604020202020204" charset="0"/>
      <p:regular r:id="rId17"/>
    </p:embeddedFont>
    <p:embeddedFont>
      <p:font typeface="Sora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35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2" y="496729"/>
            <a:ext cx="7879556" cy="3565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0"/>
              </a:lnSpc>
              <a:buNone/>
            </a:pPr>
            <a:r>
              <a:rPr lang="en-US" sz="11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AppLearnEnglish</a:t>
            </a:r>
            <a:endParaRPr lang="en-US" sz="11200" dirty="0"/>
          </a:p>
        </p:txBody>
      </p:sp>
      <p:sp>
        <p:nvSpPr>
          <p:cNvPr id="4" name="Text 1"/>
          <p:cNvSpPr/>
          <p:nvPr/>
        </p:nvSpPr>
        <p:spPr>
          <a:xfrm>
            <a:off x="6118622" y="4332803"/>
            <a:ext cx="7879556" cy="118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Ứng dụng Học Tiếng Anh Tích Hợp AI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6118622" y="5972770"/>
            <a:ext cx="266390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Giảng viên Hướng dẫn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118622" y="6450449"/>
            <a:ext cx="371951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Thầy Nguyễn Văn Cường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286286" y="5972770"/>
            <a:ext cx="2376726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Nhóm Phát triển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286286" y="6450449"/>
            <a:ext cx="371951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Lê Đức Vũ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(MSSV 23010608) – Backend &amp; Database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0286286" y="7091601"/>
            <a:ext cx="371951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Nguyễn Khánh Duy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(MSSV 22010361) – Frontend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231" y="556498"/>
            <a:ext cx="11624072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Kết Luận &amp; Định Hướng Phát Triển Tương Lai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2909768" y="1625203"/>
            <a:ext cx="2202537" cy="1180862"/>
          </a:xfrm>
          <a:prstGeom prst="roundRect">
            <a:avLst>
              <a:gd name="adj" fmla="val 7187"/>
            </a:avLst>
          </a:prstGeom>
          <a:solidFill>
            <a:srgbClr val="DA1B2E"/>
          </a:solidFill>
          <a:ln w="7620">
            <a:solidFill>
              <a:srgbClr val="F33447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8936" y="2073473"/>
            <a:ext cx="284083" cy="2840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14355" y="1827252"/>
            <a:ext cx="2658785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Triển Khai Bản Beta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314355" y="2280761"/>
            <a:ext cx="747867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Mở rộng người dùng nội bộ để thu thập phản hồi và thử nghiệm quy mô lớn.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13271" y="2796540"/>
            <a:ext cx="8608933" cy="11430"/>
          </a:xfrm>
          <a:prstGeom prst="roundRect">
            <a:avLst>
              <a:gd name="adj" fmla="val 742509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8" name="Shape 5"/>
          <p:cNvSpPr/>
          <p:nvPr/>
        </p:nvSpPr>
        <p:spPr>
          <a:xfrm>
            <a:off x="1808440" y="2907030"/>
            <a:ext cx="4405193" cy="1504117"/>
          </a:xfrm>
          <a:prstGeom prst="roundRect">
            <a:avLst>
              <a:gd name="adj" fmla="val 5642"/>
            </a:avLst>
          </a:prstGeom>
          <a:solidFill>
            <a:srgbClr val="790C1C"/>
          </a:solidFill>
          <a:ln w="7620">
            <a:solidFill>
              <a:srgbClr val="922535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8936" y="3516987"/>
            <a:ext cx="284083" cy="2840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15683" y="3109079"/>
            <a:ext cx="4596051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Feedback Real-time &amp; Lịch Sử Học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6415683" y="3562588"/>
            <a:ext cx="7305437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Nâng cấp cơ chế phản hồi để hỗ trợ học tập tức thời và lưu trữ tiến trình chi tiết.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314599" y="4401622"/>
            <a:ext cx="7507605" cy="11430"/>
          </a:xfrm>
          <a:prstGeom prst="roundRect">
            <a:avLst>
              <a:gd name="adj" fmla="val 742509"/>
            </a:avLst>
          </a:prstGeom>
          <a:solidFill>
            <a:srgbClr val="790C1C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3" name="Shape 9"/>
          <p:cNvSpPr/>
          <p:nvPr/>
        </p:nvSpPr>
        <p:spPr>
          <a:xfrm>
            <a:off x="707231" y="4512112"/>
            <a:ext cx="6607969" cy="1504117"/>
          </a:xfrm>
          <a:prstGeom prst="roundRect">
            <a:avLst>
              <a:gd name="adj" fmla="val 564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9174" y="5122069"/>
            <a:ext cx="284083" cy="28408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17249" y="4714161"/>
            <a:ext cx="2727603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Nâng Cấp Giao Diện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7517249" y="5167670"/>
            <a:ext cx="6203871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Tối ưu hóa UI/UX để mang lại trải nghiệm học tập trực quan và hấp dẫn hơn nữa.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707231" y="6243518"/>
            <a:ext cx="13215938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AppLearnEnglish đã chứng minh tính khả thi trong việc ứng dụng AI để hỗ trợ luyện 4 kỹ năng tiếng Anh một cách hiệu quả, tự động hóa quy trình chấm điểm và phản hồi.</a:t>
            </a:r>
            <a:endParaRPr lang="en-US" sz="1550" dirty="0"/>
          </a:p>
        </p:txBody>
      </p:sp>
      <p:pic>
        <p:nvPicPr>
          <p:cNvPr id="18" name="Image 3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231" y="7117318"/>
            <a:ext cx="2513409" cy="555665"/>
          </a:xfrm>
          <a:prstGeom prst="rect">
            <a:avLst/>
          </a:prstGeom>
        </p:spPr>
      </p:pic>
      <p:pic>
        <p:nvPicPr>
          <p:cNvPr id="19" name="Image 4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1606" y="7117318"/>
            <a:ext cx="1840349" cy="555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7725"/>
            <a:ext cx="82680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Mục Tiêu &amp; Tổng Quan Dự Án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035135" y="2060496"/>
            <a:ext cx="29851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Luyện Kỹ Năng Nghe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546628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Bài nghe đa dạng, từ cơ bản đến nâng cao.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1993702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1833" y="3112591"/>
            <a:ext cx="304681" cy="3046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10011" y="20604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Luyện Kỹ Năng Nói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10011" y="2546628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Chatbot AI hỗ trợ hội thoại, đánh giá phát âm.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1993702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3648" y="3112591"/>
            <a:ext cx="304681" cy="3046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43279" y="3698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Luyện Kỹ Năng Đọc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43279" y="4184809"/>
            <a:ext cx="38288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Bài đọc với từ vựng chuyên sâu và bài tập trắc nghiệm.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1993702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44555" y="4136053"/>
            <a:ext cx="304681" cy="30468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10011" y="53369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Luyện Kỹ Năng Viết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610011" y="5823109"/>
            <a:ext cx="42620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chấm điểm ngữ pháp, cấu trúc câu và từ vựng.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0270" y="1993702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53648" y="5159514"/>
            <a:ext cx="304681" cy="30468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169557" y="53369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Học Tập Chủ Động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58309" y="5823109"/>
            <a:ext cx="426196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Học từ vựng qua Flashcard, làm Quiz tương tác.</a:t>
            </a:r>
            <a:endParaRPr lang="en-US" sz="17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0270" y="1993702"/>
            <a:ext cx="4589740" cy="4589740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71833" y="5159514"/>
            <a:ext cx="304681" cy="304681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574959" y="3698677"/>
            <a:ext cx="30120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Chatbot AI Hội Thoại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758309" y="4184809"/>
            <a:ext cx="38286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Luyện tập giao tiếp tiếng Anh tự nhiên 24/7.</a:t>
            </a:r>
            <a:endParaRPr lang="en-US" sz="17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20270" y="1993702"/>
            <a:ext cx="4589740" cy="4589740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80926" y="4136053"/>
            <a:ext cx="304681" cy="304681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758309" y="6827163"/>
            <a:ext cx="1311378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AppLearnEnglish là nền tảng học tập toàn diện, tập trung vào 4 kỹ năng cốt lõi với sự hỗ trợ đắc lực từ công nghệ AI, cung cấp phản hồi tức thì và chính xác.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47821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Công Nghệ &amp; Kiến Trúc Hệ Thống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79095" y="1033105"/>
            <a:ext cx="4551878" cy="810577"/>
          </a:xfrm>
          <a:prstGeom prst="roundRect">
            <a:avLst>
              <a:gd name="adj" fmla="val 902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4" name="Shape 2"/>
          <p:cNvSpPr/>
          <p:nvPr/>
        </p:nvSpPr>
        <p:spPr>
          <a:xfrm>
            <a:off x="379095" y="1017865"/>
            <a:ext cx="4551878" cy="6096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5" name="Shape 3"/>
          <p:cNvSpPr/>
          <p:nvPr/>
        </p:nvSpPr>
        <p:spPr>
          <a:xfrm>
            <a:off x="2492514" y="870704"/>
            <a:ext cx="324922" cy="324922"/>
          </a:xfrm>
          <a:prstGeom prst="roundRect">
            <a:avLst>
              <a:gd name="adj" fmla="val 28142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0026" y="968097"/>
            <a:ext cx="129897" cy="1298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02563" y="1303853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Frontend: Flutter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02563" y="1546860"/>
            <a:ext cx="4304943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Xây dựng giao diện đa nền tảng (iOS, Android) với hiệu năng cao.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5039201" y="1033105"/>
            <a:ext cx="4551878" cy="810577"/>
          </a:xfrm>
          <a:prstGeom prst="roundRect">
            <a:avLst>
              <a:gd name="adj" fmla="val 902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0" name="Shape 7"/>
          <p:cNvSpPr/>
          <p:nvPr/>
        </p:nvSpPr>
        <p:spPr>
          <a:xfrm>
            <a:off x="5039201" y="1017865"/>
            <a:ext cx="4551878" cy="6096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1" name="Shape 8"/>
          <p:cNvSpPr/>
          <p:nvPr/>
        </p:nvSpPr>
        <p:spPr>
          <a:xfrm>
            <a:off x="7152620" y="870704"/>
            <a:ext cx="324922" cy="324922"/>
          </a:xfrm>
          <a:prstGeom prst="roundRect">
            <a:avLst>
              <a:gd name="adj" fmla="val 28142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0132" y="968097"/>
            <a:ext cx="129897" cy="12989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162669" y="1303853"/>
            <a:ext cx="1911191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Backend: FastAPI (Python)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5162669" y="1546860"/>
            <a:ext cx="4304943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Framework hiệu suất cao, dễ dàng tích hợp các mô hình AI/ML.</a:t>
            </a:r>
            <a:endParaRPr lang="en-US" sz="850" dirty="0"/>
          </a:p>
        </p:txBody>
      </p:sp>
      <p:sp>
        <p:nvSpPr>
          <p:cNvPr id="15" name="Shape 11"/>
          <p:cNvSpPr/>
          <p:nvPr/>
        </p:nvSpPr>
        <p:spPr>
          <a:xfrm>
            <a:off x="9699308" y="1033105"/>
            <a:ext cx="4551878" cy="810577"/>
          </a:xfrm>
          <a:prstGeom prst="roundRect">
            <a:avLst>
              <a:gd name="adj" fmla="val 902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6" name="Shape 12"/>
          <p:cNvSpPr/>
          <p:nvPr/>
        </p:nvSpPr>
        <p:spPr>
          <a:xfrm>
            <a:off x="9699308" y="1017865"/>
            <a:ext cx="4551878" cy="6096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7" name="Shape 13"/>
          <p:cNvSpPr/>
          <p:nvPr/>
        </p:nvSpPr>
        <p:spPr>
          <a:xfrm>
            <a:off x="11812726" y="870704"/>
            <a:ext cx="324922" cy="324922"/>
          </a:xfrm>
          <a:prstGeom prst="roundRect">
            <a:avLst>
              <a:gd name="adj" fmla="val 28142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10239" y="968097"/>
            <a:ext cx="129897" cy="12989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22775" y="1303853"/>
            <a:ext cx="2066806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Database: Firebase Firestore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9822775" y="1546860"/>
            <a:ext cx="4304943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Cơ sở dữ liệu NoSQL linh hoạt, đồng bộ hóa real-time.</a:t>
            </a:r>
            <a:endParaRPr lang="en-US" sz="850" dirty="0"/>
          </a:p>
        </p:txBody>
      </p:sp>
      <p:sp>
        <p:nvSpPr>
          <p:cNvPr id="21" name="Shape 16"/>
          <p:cNvSpPr/>
          <p:nvPr/>
        </p:nvSpPr>
        <p:spPr>
          <a:xfrm>
            <a:off x="379095" y="2114312"/>
            <a:ext cx="6881932" cy="810577"/>
          </a:xfrm>
          <a:prstGeom prst="roundRect">
            <a:avLst>
              <a:gd name="adj" fmla="val 902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2" name="Shape 17"/>
          <p:cNvSpPr/>
          <p:nvPr/>
        </p:nvSpPr>
        <p:spPr>
          <a:xfrm>
            <a:off x="379095" y="2099072"/>
            <a:ext cx="6881932" cy="6096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3" name="Shape 18"/>
          <p:cNvSpPr/>
          <p:nvPr/>
        </p:nvSpPr>
        <p:spPr>
          <a:xfrm>
            <a:off x="3657540" y="1951911"/>
            <a:ext cx="324922" cy="324922"/>
          </a:xfrm>
          <a:prstGeom prst="roundRect">
            <a:avLst>
              <a:gd name="adj" fmla="val 28142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5053" y="2049304"/>
            <a:ext cx="129897" cy="12989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502563" y="2385060"/>
            <a:ext cx="145946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Storage: Cloudinary</a:t>
            </a:r>
            <a:endParaRPr lang="en-US" sz="1100" dirty="0"/>
          </a:p>
        </p:txBody>
      </p:sp>
      <p:sp>
        <p:nvSpPr>
          <p:cNvPr id="26" name="Text 20"/>
          <p:cNvSpPr/>
          <p:nvPr/>
        </p:nvSpPr>
        <p:spPr>
          <a:xfrm>
            <a:off x="502563" y="2628067"/>
            <a:ext cx="663499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Quản lý và tối ưu hóa tài nguyên media (ảnh, audio) cho ứng dụng.</a:t>
            </a:r>
            <a:endParaRPr lang="en-US" sz="850" dirty="0"/>
          </a:p>
        </p:txBody>
      </p:sp>
      <p:sp>
        <p:nvSpPr>
          <p:cNvPr id="27" name="Shape 21"/>
          <p:cNvSpPr/>
          <p:nvPr/>
        </p:nvSpPr>
        <p:spPr>
          <a:xfrm>
            <a:off x="7369254" y="2114312"/>
            <a:ext cx="6881932" cy="810577"/>
          </a:xfrm>
          <a:prstGeom prst="roundRect">
            <a:avLst>
              <a:gd name="adj" fmla="val 902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8" name="Shape 22"/>
          <p:cNvSpPr/>
          <p:nvPr/>
        </p:nvSpPr>
        <p:spPr>
          <a:xfrm>
            <a:off x="7369254" y="2099072"/>
            <a:ext cx="6881932" cy="6096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9" name="Shape 23"/>
          <p:cNvSpPr/>
          <p:nvPr/>
        </p:nvSpPr>
        <p:spPr>
          <a:xfrm>
            <a:off x="10647700" y="1951911"/>
            <a:ext cx="324922" cy="324922"/>
          </a:xfrm>
          <a:prstGeom prst="roundRect">
            <a:avLst>
              <a:gd name="adj" fmla="val 28142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5212" y="2049304"/>
            <a:ext cx="129897" cy="12989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492722" y="2385060"/>
            <a:ext cx="216753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AI Engine: GPT / Generative AI</a:t>
            </a:r>
            <a:endParaRPr lang="en-US" sz="1100" dirty="0"/>
          </a:p>
        </p:txBody>
      </p:sp>
      <p:sp>
        <p:nvSpPr>
          <p:cNvPr id="32" name="Text 25"/>
          <p:cNvSpPr/>
          <p:nvPr/>
        </p:nvSpPr>
        <p:spPr>
          <a:xfrm>
            <a:off x="7492722" y="2628067"/>
            <a:ext cx="663499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Sử dụng OpenAI GPT hoặc Google Generative AI cho các tác vụ đánh giá và hội thoại.</a:t>
            </a:r>
            <a:endParaRPr lang="en-US" sz="850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0176" y="2989778"/>
            <a:ext cx="11377834" cy="5014437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6449571" y="6376180"/>
            <a:ext cx="1706253" cy="821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Kiến trúc hệ thống</a:t>
            </a:r>
            <a:endParaRPr lang="en-US" sz="1400" dirty="0"/>
          </a:p>
        </p:txBody>
      </p:sp>
      <p:sp>
        <p:nvSpPr>
          <p:cNvPr id="35" name="Text 27"/>
          <p:cNvSpPr/>
          <p:nvPr/>
        </p:nvSpPr>
        <p:spPr>
          <a:xfrm>
            <a:off x="8128081" y="8873787"/>
            <a:ext cx="2538356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Firestore</a:t>
            </a:r>
            <a:endParaRPr lang="en-US" sz="1400" dirty="0"/>
          </a:p>
        </p:txBody>
      </p:sp>
      <p:sp>
        <p:nvSpPr>
          <p:cNvPr id="36" name="Text 28"/>
          <p:cNvSpPr/>
          <p:nvPr/>
        </p:nvSpPr>
        <p:spPr>
          <a:xfrm>
            <a:off x="8128081" y="9395504"/>
            <a:ext cx="2538356" cy="312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Lưu trữ NoSQL</a:t>
            </a:r>
            <a:endParaRPr lang="en-US" sz="1050" dirty="0"/>
          </a:p>
        </p:txBody>
      </p:sp>
      <p:sp>
        <p:nvSpPr>
          <p:cNvPr id="37" name="Text 29"/>
          <p:cNvSpPr/>
          <p:nvPr/>
        </p:nvSpPr>
        <p:spPr>
          <a:xfrm>
            <a:off x="2828984" y="6376830"/>
            <a:ext cx="2593844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AI (GPT)</a:t>
            </a:r>
            <a:endParaRPr lang="en-US" sz="1400" dirty="0"/>
          </a:p>
        </p:txBody>
      </p:sp>
      <p:sp>
        <p:nvSpPr>
          <p:cNvPr id="38" name="Text 30"/>
          <p:cNvSpPr/>
          <p:nvPr/>
        </p:nvSpPr>
        <p:spPr>
          <a:xfrm>
            <a:off x="2828984" y="6898547"/>
            <a:ext cx="2593844" cy="312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Dịch vụ sinh văn bản</a:t>
            </a:r>
            <a:endParaRPr lang="en-US" sz="1050" dirty="0"/>
          </a:p>
        </p:txBody>
      </p:sp>
      <p:sp>
        <p:nvSpPr>
          <p:cNvPr id="39" name="Text 31"/>
          <p:cNvSpPr/>
          <p:nvPr/>
        </p:nvSpPr>
        <p:spPr>
          <a:xfrm>
            <a:off x="3897126" y="8873787"/>
            <a:ext cx="2538356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Cloudinary</a:t>
            </a:r>
            <a:endParaRPr lang="en-US" sz="1400" dirty="0"/>
          </a:p>
        </p:txBody>
      </p:sp>
      <p:sp>
        <p:nvSpPr>
          <p:cNvPr id="40" name="Text 32"/>
          <p:cNvSpPr/>
          <p:nvPr/>
        </p:nvSpPr>
        <p:spPr>
          <a:xfrm>
            <a:off x="3897126" y="9395504"/>
            <a:ext cx="2538356" cy="312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Quản lý media</a:t>
            </a:r>
            <a:endParaRPr lang="en-US" sz="1050" dirty="0"/>
          </a:p>
        </p:txBody>
      </p:sp>
      <p:sp>
        <p:nvSpPr>
          <p:cNvPr id="41" name="Text 33"/>
          <p:cNvSpPr/>
          <p:nvPr/>
        </p:nvSpPr>
        <p:spPr>
          <a:xfrm>
            <a:off x="9182351" y="6362958"/>
            <a:ext cx="2593844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FastAPI</a:t>
            </a:r>
            <a:endParaRPr lang="en-US" sz="1400" dirty="0"/>
          </a:p>
        </p:txBody>
      </p:sp>
      <p:sp>
        <p:nvSpPr>
          <p:cNvPr id="42" name="Text 34"/>
          <p:cNvSpPr/>
          <p:nvPr/>
        </p:nvSpPr>
        <p:spPr>
          <a:xfrm>
            <a:off x="9182351" y="6884675"/>
            <a:ext cx="2593844" cy="312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API &amp; xử lý nghiệp vụ</a:t>
            </a:r>
            <a:endParaRPr lang="en-US" sz="1050" dirty="0"/>
          </a:p>
        </p:txBody>
      </p:sp>
      <p:sp>
        <p:nvSpPr>
          <p:cNvPr id="43" name="Text 35"/>
          <p:cNvSpPr/>
          <p:nvPr/>
        </p:nvSpPr>
        <p:spPr>
          <a:xfrm>
            <a:off x="5950180" y="3605902"/>
            <a:ext cx="2607716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Flutter</a:t>
            </a:r>
            <a:endParaRPr lang="en-US" sz="1400" dirty="0"/>
          </a:p>
        </p:txBody>
      </p:sp>
      <p:sp>
        <p:nvSpPr>
          <p:cNvPr id="44" name="Text 36"/>
          <p:cNvSpPr/>
          <p:nvPr/>
        </p:nvSpPr>
        <p:spPr>
          <a:xfrm>
            <a:off x="5950180" y="4127618"/>
            <a:ext cx="2607716" cy="624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Giao diện đa nền tảng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539829"/>
            <a:ext cx="8116252" cy="645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Phân Quyền &amp; Tính Năng Chính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686991" y="3945612"/>
            <a:ext cx="13256419" cy="22860"/>
          </a:xfrm>
          <a:prstGeom prst="roundRect">
            <a:avLst>
              <a:gd name="adj" fmla="val 360665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4" name="Shape 2"/>
          <p:cNvSpPr/>
          <p:nvPr/>
        </p:nvSpPr>
        <p:spPr>
          <a:xfrm>
            <a:off x="686991" y="1578054"/>
            <a:ext cx="6505575" cy="2367558"/>
          </a:xfrm>
          <a:prstGeom prst="roundRect">
            <a:avLst>
              <a:gd name="adj" fmla="val 3482"/>
            </a:avLst>
          </a:prstGeom>
          <a:solidFill>
            <a:srgbClr val="F9D2D6"/>
          </a:solidFill>
          <a:ln w="7620">
            <a:solidFill>
              <a:srgbClr val="DA1B2E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5" name="Text 3"/>
          <p:cNvSpPr/>
          <p:nvPr/>
        </p:nvSpPr>
        <p:spPr>
          <a:xfrm>
            <a:off x="2390061" y="1781889"/>
            <a:ext cx="3099435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Giao Diện Admin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90826" y="2286953"/>
            <a:ext cx="60979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Quản lý Quiz: Thêm, sửa, xóa bài kiểm tra.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890826" y="2669738"/>
            <a:ext cx="60979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Quản lý Từ vựng: Cập nhật chủ đề và từ mới.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90826" y="3052524"/>
            <a:ext cx="60979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Quản lý Người dùng &amp; Báo cáo tiến độ.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890826" y="3435310"/>
            <a:ext cx="60979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Cài đặt Hệ thống &amp; Tùy chỉnh AI.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437834" y="3968472"/>
            <a:ext cx="6505575" cy="2367558"/>
          </a:xfrm>
          <a:prstGeom prst="rect">
            <a:avLst/>
          </a:prstGeom>
          <a:solidFill>
            <a:srgbClr val="F9D2D6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1" name="Text 9"/>
          <p:cNvSpPr/>
          <p:nvPr/>
        </p:nvSpPr>
        <p:spPr>
          <a:xfrm>
            <a:off x="9140904" y="4164687"/>
            <a:ext cx="3099435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Giao Diện User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641669" y="4669750"/>
            <a:ext cx="60979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Học Flashcard: Luyện từ vựng theo chủ đề.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641669" y="5052536"/>
            <a:ext cx="60979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Làm Quiz: Kiểm tra kiến thức đã học.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641669" y="5435322"/>
            <a:ext cx="60979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Luyện Nói/Viết: Thực hành 4 kỹ năng với AI.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641669" y="5818108"/>
            <a:ext cx="60979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Chat: Trò chuyện và học từ mới trong ngữ cảnh.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6991" y="6533912"/>
            <a:ext cx="13256419" cy="1155740"/>
          </a:xfrm>
          <a:prstGeom prst="roundRect">
            <a:avLst>
              <a:gd name="adj" fmla="val 7134"/>
            </a:avLst>
          </a:prstGeom>
          <a:solidFill>
            <a:srgbClr val="F7BBC1"/>
          </a:solidFill>
          <a:ln/>
        </p:spPr>
        <p:txBody>
          <a:bodyPr/>
          <a:lstStyle/>
          <a:p>
            <a:endParaRPr lang="en-AU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06" y="6828473"/>
            <a:ext cx="245269" cy="196215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324689" y="6779181"/>
            <a:ext cx="12422505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Hệ thống được chia rõ ràng thành 2 module giao diện: </a:t>
            </a:r>
            <a:r>
              <a:rPr lang="en-US" sz="15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layouts_admin.dart</a:t>
            </a:r>
            <a:r>
              <a:rPr lang="en-US" sz="15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cho quản trị và </a:t>
            </a:r>
            <a:r>
              <a:rPr lang="en-US" sz="15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layouts_main.dart</a:t>
            </a:r>
            <a:r>
              <a:rPr lang="en-US" sz="15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cho người dùng cuối, đảm bảo tính bảo mật và trải nghiệm người dùng tối ưu.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995" y="419576"/>
            <a:ext cx="7349490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Cấu Trúc Thư Mục Frontend (Flutter)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33995" y="1321832"/>
            <a:ext cx="610195" cy="1196340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614" y="1805583"/>
            <a:ext cx="228838" cy="2288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96710" y="1474351"/>
            <a:ext cx="2007513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lib/admin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296710" y="1877735"/>
            <a:ext cx="5832396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Chứa các màn hình quản lý (quiz, vocab, report, user) chỉ dành cho quản trị viên.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33995" y="2670691"/>
            <a:ext cx="610195" cy="952381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614" y="3032403"/>
            <a:ext cx="228838" cy="228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6710" y="2823210"/>
            <a:ext cx="2007513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lib/screens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296710" y="3226594"/>
            <a:ext cx="583239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Giao diện người dùng cơ bản, màn hình Đăng nhập/Đăng ký.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533995" y="3775591"/>
            <a:ext cx="610195" cy="1203960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14" y="4263152"/>
            <a:ext cx="228838" cy="2288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96710" y="3928110"/>
            <a:ext cx="2007513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lib/state/skills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296710" y="4331494"/>
            <a:ext cx="5832396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Các module luyện kỹ năng chi tiết (listening, speaking, writing), bao gồm </a:t>
            </a:r>
            <a:r>
              <a:rPr lang="en-US" sz="1200" dirty="0">
                <a:solidFill>
                  <a:srgbClr val="3B353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ai_chat_screen.dart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533995" y="5132070"/>
            <a:ext cx="610195" cy="952381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614" y="5493782"/>
            <a:ext cx="228838" cy="22883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96710" y="5284589"/>
            <a:ext cx="2007513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lib/config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296710" y="5687973"/>
            <a:ext cx="583239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Cài đặt cấu hình ứng dụng, tích hợp Firebase SDK.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33995" y="6236970"/>
            <a:ext cx="610195" cy="1203960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4614" y="6724531"/>
            <a:ext cx="228838" cy="22883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296710" y="6389489"/>
            <a:ext cx="2007513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lib/data</a:t>
            </a:r>
            <a:endParaRPr lang="en-US" sz="1550" dirty="0"/>
          </a:p>
        </p:txBody>
      </p:sp>
      <p:sp>
        <p:nvSpPr>
          <p:cNvPr id="22" name="Text 15"/>
          <p:cNvSpPr/>
          <p:nvPr/>
        </p:nvSpPr>
        <p:spPr>
          <a:xfrm>
            <a:off x="1296710" y="6792873"/>
            <a:ext cx="5832396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Chứa dữ liệu mẫu ban đầu (</a:t>
            </a:r>
            <a:r>
              <a:rPr lang="en-US" sz="1200" dirty="0">
                <a:solidFill>
                  <a:srgbClr val="3B353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seed_quizzes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r>
              <a:rPr lang="en-US" sz="1200" dirty="0">
                <a:solidFill>
                  <a:srgbClr val="3B353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seed_vocabulary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) phục vụ quá trình phát triển và khởi tạo.</a:t>
            </a:r>
            <a:endParaRPr lang="en-US" sz="120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8915" y="1321832"/>
            <a:ext cx="6595110" cy="659511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508915" y="8088511"/>
            <a:ext cx="6595110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Việc phân chia thư mục rõ ràng giúp việc mở rộng và bảo trì code dễ dàng hơn.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611" y="545783"/>
            <a:ext cx="9369981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Backend Development: FastAPI API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4611" y="1694736"/>
            <a:ext cx="4926806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Các API Chính Xử Lý Tác Vụ Lớn</a:t>
            </a:r>
            <a:endParaRPr lang="en-US" sz="2450" dirty="0"/>
          </a:p>
        </p:txBody>
      </p:sp>
      <p:sp>
        <p:nvSpPr>
          <p:cNvPr id="4" name="Shape 2"/>
          <p:cNvSpPr/>
          <p:nvPr/>
        </p:nvSpPr>
        <p:spPr>
          <a:xfrm>
            <a:off x="694611" y="2309693"/>
            <a:ext cx="7750969" cy="4710827"/>
          </a:xfrm>
          <a:prstGeom prst="roundRect">
            <a:avLst>
              <a:gd name="adj" fmla="val 17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5" name="Shape 3"/>
          <p:cNvSpPr/>
          <p:nvPr/>
        </p:nvSpPr>
        <p:spPr>
          <a:xfrm>
            <a:off x="702231" y="2317313"/>
            <a:ext cx="7735729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6" name="Text 4"/>
          <p:cNvSpPr/>
          <p:nvPr/>
        </p:nvSpPr>
        <p:spPr>
          <a:xfrm>
            <a:off x="900708" y="2443996"/>
            <a:ext cx="34671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Nhóm API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772382" y="2443996"/>
            <a:ext cx="34671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Chức năng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02231" y="2888218"/>
            <a:ext cx="7735729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9" name="Text 7"/>
          <p:cNvSpPr/>
          <p:nvPr/>
        </p:nvSpPr>
        <p:spPr>
          <a:xfrm>
            <a:off x="900708" y="3014901"/>
            <a:ext cx="34671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/auth/register, /auth/login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772382" y="3014901"/>
            <a:ext cx="34671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Xác thực người dùng (JWT Token).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02231" y="3459123"/>
            <a:ext cx="7735729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2" name="Text 10"/>
          <p:cNvSpPr/>
          <p:nvPr/>
        </p:nvSpPr>
        <p:spPr>
          <a:xfrm>
            <a:off x="900708" y="3585805"/>
            <a:ext cx="34671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/vocab/topics CRUD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772382" y="3585805"/>
            <a:ext cx="34671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Quản lý chủ đề từ vựng (Create, Read, Update, Delete).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02231" y="4347567"/>
            <a:ext cx="7735729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5" name="Text 13"/>
          <p:cNvSpPr/>
          <p:nvPr/>
        </p:nvSpPr>
        <p:spPr>
          <a:xfrm>
            <a:off x="900708" y="4474250"/>
            <a:ext cx="34671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/evaluate/speaking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772382" y="4474250"/>
            <a:ext cx="34671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Xử lý upload audio, gửi AI đánh giá, trả về điểm số.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02231" y="5236012"/>
            <a:ext cx="7735729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8" name="Text 16"/>
          <p:cNvSpPr/>
          <p:nvPr/>
        </p:nvSpPr>
        <p:spPr>
          <a:xfrm>
            <a:off x="900708" y="5362694"/>
            <a:ext cx="34671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/evaluate/writing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772382" y="5362694"/>
            <a:ext cx="34671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Gửi nội dung bài viết, nhận phản hồi và điểm từ AI.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2231" y="6124456"/>
            <a:ext cx="7735729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1" name="Text 19"/>
          <p:cNvSpPr/>
          <p:nvPr/>
        </p:nvSpPr>
        <p:spPr>
          <a:xfrm>
            <a:off x="900708" y="6251138"/>
            <a:ext cx="34671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/chat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772382" y="6251138"/>
            <a:ext cx="34671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API giao tiếp hai chiều với AI Chatbot.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694611" y="7243762"/>
            <a:ext cx="775096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File chính của hệ thống backend là </a:t>
            </a:r>
            <a:r>
              <a:rPr lang="en-US" sz="1250" dirty="0">
                <a:solidFill>
                  <a:srgbClr val="3B353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main.py</a:t>
            </a: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nằm trong thư mục </a:t>
            </a:r>
            <a:r>
              <a:rPr lang="en-US" sz="1250" dirty="0">
                <a:solidFill>
                  <a:srgbClr val="3B353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AI_BACKEND/</a:t>
            </a: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8937308" y="1694736"/>
            <a:ext cx="5005983" cy="783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Code Snippet: Xử Lý Audio Speaking</a:t>
            </a:r>
            <a:endParaRPr lang="en-US" sz="2450" dirty="0"/>
          </a:p>
        </p:txBody>
      </p:sp>
      <p:sp>
        <p:nvSpPr>
          <p:cNvPr id="25" name="Shape 23"/>
          <p:cNvSpPr/>
          <p:nvPr/>
        </p:nvSpPr>
        <p:spPr>
          <a:xfrm>
            <a:off x="8937308" y="2701409"/>
            <a:ext cx="5005983" cy="3155513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6" name="Shape 24"/>
          <p:cNvSpPr/>
          <p:nvPr/>
        </p:nvSpPr>
        <p:spPr>
          <a:xfrm>
            <a:off x="8927425" y="2701409"/>
            <a:ext cx="5025747" cy="3155513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7" name="Text 25"/>
          <p:cNvSpPr/>
          <p:nvPr/>
        </p:nvSpPr>
        <p:spPr>
          <a:xfrm>
            <a:off x="9125903" y="2850237"/>
            <a:ext cx="4628793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@app.post("/evaluate/speaking")async def evaluate_speaking(file: UploadFile = File(...)): # 1. Save file to Cloudinary # 2. Transcribe audio to text # 3. Call AI evaluation service score, feedback = ai_evaluate(text) return {"score": score, "feedback": feedback}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309" y="576263"/>
            <a:ext cx="6963370" cy="531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Cấu Trúc Cơ Sở Dữ Liệu Firestore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565309" y="1430536"/>
            <a:ext cx="4392216" cy="1506617"/>
          </a:xfrm>
          <a:prstGeom prst="roundRect">
            <a:avLst>
              <a:gd name="adj" fmla="val 7283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4" name="Shape 2"/>
          <p:cNvSpPr/>
          <p:nvPr/>
        </p:nvSpPr>
        <p:spPr>
          <a:xfrm>
            <a:off x="542449" y="1430536"/>
            <a:ext cx="91440" cy="1506617"/>
          </a:xfrm>
          <a:prstGeom prst="roundRect">
            <a:avLst>
              <a:gd name="adj" fmla="val 74194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5" name="Text 3"/>
          <p:cNvSpPr/>
          <p:nvPr/>
        </p:nvSpPr>
        <p:spPr>
          <a:xfrm>
            <a:off x="818198" y="1614845"/>
            <a:ext cx="2125385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Users (Người dùng)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18198" y="1977390"/>
            <a:ext cx="395501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Lưu trữ thông tin cá nhân, tiến độ học tập (điểm, thời gian), và các thiết lập tài khoản.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118973" y="1430536"/>
            <a:ext cx="4392335" cy="1506617"/>
          </a:xfrm>
          <a:prstGeom prst="roundRect">
            <a:avLst>
              <a:gd name="adj" fmla="val 7283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8" name="Shape 6"/>
          <p:cNvSpPr/>
          <p:nvPr/>
        </p:nvSpPr>
        <p:spPr>
          <a:xfrm>
            <a:off x="5096113" y="1430536"/>
            <a:ext cx="91440" cy="1506617"/>
          </a:xfrm>
          <a:prstGeom prst="roundRect">
            <a:avLst>
              <a:gd name="adj" fmla="val 74194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9" name="Text 7"/>
          <p:cNvSpPr/>
          <p:nvPr/>
        </p:nvSpPr>
        <p:spPr>
          <a:xfrm>
            <a:off x="5371862" y="1614845"/>
            <a:ext cx="3906322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Vocabulary_topics (Chủ đề Từ vựng)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5371862" y="1977390"/>
            <a:ext cx="3955137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Tổ chức từ vựng theo các chủ đề: Animals, Food, School, Travel. Mỗi chủ đề chứa danh sách từ chi tiết.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9672757" y="1430536"/>
            <a:ext cx="4392216" cy="1506617"/>
          </a:xfrm>
          <a:prstGeom prst="roundRect">
            <a:avLst>
              <a:gd name="adj" fmla="val 7283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AU"/>
          </a:p>
        </p:txBody>
      </p:sp>
      <p:sp>
        <p:nvSpPr>
          <p:cNvPr id="12" name="Shape 10"/>
          <p:cNvSpPr/>
          <p:nvPr/>
        </p:nvSpPr>
        <p:spPr>
          <a:xfrm>
            <a:off x="9649897" y="1430536"/>
            <a:ext cx="91440" cy="1506617"/>
          </a:xfrm>
          <a:prstGeom prst="roundRect">
            <a:avLst>
              <a:gd name="adj" fmla="val 74194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3" name="Text 11"/>
          <p:cNvSpPr/>
          <p:nvPr/>
        </p:nvSpPr>
        <p:spPr>
          <a:xfrm>
            <a:off x="9925645" y="1614845"/>
            <a:ext cx="325266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Quizzes, Skills, Chats, Reports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925645" y="1977390"/>
            <a:ext cx="3955018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Các collection này lưu trữ dữ liệu động: kết quả quiz, nội dung hội thoại AI, và các báo cáo cần thiết.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07601" y="3361134"/>
            <a:ext cx="3885486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Ví Dụ Document Vocabulary_topics: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807601" y="3869055"/>
            <a:ext cx="13257490" cy="3602474"/>
          </a:xfrm>
          <a:prstGeom prst="roundRect">
            <a:avLst>
              <a:gd name="adj" fmla="val 188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7" name="Shape 15"/>
          <p:cNvSpPr/>
          <p:nvPr/>
        </p:nvSpPr>
        <p:spPr>
          <a:xfrm>
            <a:off x="799624" y="3869055"/>
            <a:ext cx="13273445" cy="3602474"/>
          </a:xfrm>
          <a:prstGeom prst="roundRect">
            <a:avLst>
              <a:gd name="adj" fmla="val 67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18" name="Text 16"/>
          <p:cNvSpPr/>
          <p:nvPr/>
        </p:nvSpPr>
        <p:spPr>
          <a:xfrm>
            <a:off x="961073" y="3990142"/>
            <a:ext cx="12950547" cy="336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{ "name": "Animals", "description": "Các con vật thường gặp", "words": { "w1": { "en": "dog",  "vi": "con chó",  "audio": "cloudinary_url_dog_audio",  "image": "cloudinary_url_dog_image" } }}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65309" y="3118842"/>
            <a:ext cx="22860" cy="4534376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709" y="1066324"/>
            <a:ext cx="12629555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Giao Diện Tiêu Biểu &amp; Trải Nghiệm Người Dùng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9" y="2283738"/>
            <a:ext cx="3118128" cy="246090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06" y="2283738"/>
            <a:ext cx="3179683" cy="246090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038" y="2283738"/>
            <a:ext cx="3216593" cy="246090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79" y="2283738"/>
            <a:ext cx="3173492" cy="246090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17709" y="5313045"/>
            <a:ext cx="3238024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Admin Dashboard</a:t>
            </a:r>
            <a:endParaRPr lang="en-US" sz="2500" dirty="0"/>
          </a:p>
        </p:txBody>
      </p:sp>
      <p:sp>
        <p:nvSpPr>
          <p:cNvPr id="8" name="Text 2"/>
          <p:cNvSpPr/>
          <p:nvPr/>
        </p:nvSpPr>
        <p:spPr>
          <a:xfrm>
            <a:off x="717709" y="5922883"/>
            <a:ext cx="63473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Cung cấp cái nhìn tổng quan về hệ thống: thống kê số lượng người học, số quiz đã tạo, và hiệu suất học tập chung.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717709" y="6763464"/>
            <a:ext cx="634734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Quiz Manager &amp; Vocabulary Manager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7572970" y="5313045"/>
            <a:ext cx="3856673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User Learning Interface</a:t>
            </a:r>
            <a:endParaRPr lang="en-US" sz="2500" dirty="0"/>
          </a:p>
        </p:txBody>
      </p:sp>
      <p:sp>
        <p:nvSpPr>
          <p:cNvPr id="11" name="Text 5"/>
          <p:cNvSpPr/>
          <p:nvPr/>
        </p:nvSpPr>
        <p:spPr>
          <a:xfrm>
            <a:off x="7572970" y="5922883"/>
            <a:ext cx="63473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Tập trung vào trải nghiệm học tập: trực quan, tối giản, và khuyến khích tương tác cao.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572970" y="6763464"/>
            <a:ext cx="634734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Flashcard, Speaking Practice, Writing Screen, AI Chat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740" y="461010"/>
            <a:ext cx="8812768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Tích Hợp AI &amp; Cơ Chế Đánh Giá Kỹ Năng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2502694" y="2140148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Input Audio/Text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86740" y="2516386"/>
            <a:ext cx="412206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Người dùng ghi âm bài nói hoặc nhập bài viết.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63" y="1347788"/>
            <a:ext cx="4709874" cy="470987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1732" y="2228493"/>
            <a:ext cx="250865" cy="2508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1597" y="2006084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Xử Lý &amp; Gửi AI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921597" y="2382322"/>
            <a:ext cx="4122063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Audio được chuyển thành văn bản (Speech-to-Text), sau đó gửi đến AI.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263" y="1347788"/>
            <a:ext cx="4709874" cy="470987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8329" y="2629257"/>
            <a:ext cx="250865" cy="2508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21597" y="4486751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AI Đánh Giá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9921597" y="4862989"/>
            <a:ext cx="4122063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phân tích dựa trên prompt, chấm điểm và tạo phản hồi chi tiết.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0263" y="1347788"/>
            <a:ext cx="4709874" cy="470987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7565" y="4925854"/>
            <a:ext cx="250865" cy="25086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502694" y="4486751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Điểm &amp; Phản Hồi</a:t>
            </a:r>
            <a:endParaRPr lang="en-US" sz="1700" dirty="0"/>
          </a:p>
        </p:txBody>
      </p:sp>
      <p:sp>
        <p:nvSpPr>
          <p:cNvPr id="16" name="Text 8"/>
          <p:cNvSpPr/>
          <p:nvPr/>
        </p:nvSpPr>
        <p:spPr>
          <a:xfrm>
            <a:off x="586740" y="4862989"/>
            <a:ext cx="4122063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Điểm số (0–100) và feedback cải thiện được trả về tức thì.</a:t>
            </a:r>
            <a:endParaRPr lang="en-US" sz="13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0263" y="1347788"/>
            <a:ext cx="4709874" cy="470987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0968" y="4525089"/>
            <a:ext cx="250865" cy="25086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8200" y="6434852"/>
            <a:ext cx="1320546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Prompt mẫu gửi AI:</a:t>
            </a:r>
            <a:endParaRPr lang="en-US" sz="1300" dirty="0"/>
          </a:p>
        </p:txBody>
      </p:sp>
      <p:sp>
        <p:nvSpPr>
          <p:cNvPr id="20" name="Shape 10"/>
          <p:cNvSpPr/>
          <p:nvPr/>
        </p:nvSpPr>
        <p:spPr>
          <a:xfrm>
            <a:off x="838200" y="6891576"/>
            <a:ext cx="13205460" cy="1323975"/>
          </a:xfrm>
          <a:prstGeom prst="roundRect">
            <a:avLst>
              <a:gd name="adj" fmla="val 531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1" name="Shape 11"/>
          <p:cNvSpPr/>
          <p:nvPr/>
        </p:nvSpPr>
        <p:spPr>
          <a:xfrm>
            <a:off x="829866" y="6891576"/>
            <a:ext cx="13222129" cy="1323975"/>
          </a:xfrm>
          <a:prstGeom prst="roundRect">
            <a:avLst>
              <a:gd name="adj" fmla="val 190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AU"/>
          </a:p>
        </p:txBody>
      </p:sp>
      <p:sp>
        <p:nvSpPr>
          <p:cNvPr id="22" name="Text 12"/>
          <p:cNvSpPr/>
          <p:nvPr/>
        </p:nvSpPr>
        <p:spPr>
          <a:xfrm>
            <a:off x="997506" y="7017306"/>
            <a:ext cx="12886849" cy="1072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"You are an English evaluator. Score from 0–100 and give feedback on pronunciation, fluency, and content (Speaking), or grammar, vocabulary range, and coherence (Writing)."</a:t>
            </a:r>
            <a:endParaRPr lang="en-US" sz="1300" dirty="0"/>
          </a:p>
        </p:txBody>
      </p:sp>
      <p:sp>
        <p:nvSpPr>
          <p:cNvPr id="23" name="Shape 13"/>
          <p:cNvSpPr/>
          <p:nvPr/>
        </p:nvSpPr>
        <p:spPr>
          <a:xfrm>
            <a:off x="586740" y="6246257"/>
            <a:ext cx="22860" cy="2157889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1313</Words>
  <Application>Microsoft Office PowerPoint</Application>
  <PresentationFormat>Tùy chỉnh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6" baseType="lpstr">
      <vt:lpstr>Sora Light</vt:lpstr>
      <vt:lpstr>Sora Semi Bold</vt:lpstr>
      <vt:lpstr>Consolas</vt:lpstr>
      <vt:lpstr>Consolas Light</vt:lpstr>
      <vt:lpstr>Arial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Le Duc Vu</cp:lastModifiedBy>
  <cp:revision>2</cp:revision>
  <dcterms:created xsi:type="dcterms:W3CDTF">2025-11-04T14:54:09Z</dcterms:created>
  <dcterms:modified xsi:type="dcterms:W3CDTF">2025-11-04T16:26:54Z</dcterms:modified>
</cp:coreProperties>
</file>